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70" r:id="rId14"/>
    <p:sldId id="266" r:id="rId15"/>
    <p:sldId id="271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9CFA-2F1A-4DC5-9367-FF2B59E0E412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70A-7D14-47C8-98C7-8420DB16B5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740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9CFA-2F1A-4DC5-9367-FF2B59E0E412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70A-7D14-47C8-98C7-8420DB16B5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971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9CFA-2F1A-4DC5-9367-FF2B59E0E412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70A-7D14-47C8-98C7-8420DB16B5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374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9CFA-2F1A-4DC5-9367-FF2B59E0E412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70A-7D14-47C8-98C7-8420DB16B5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4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9CFA-2F1A-4DC5-9367-FF2B59E0E412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70A-7D14-47C8-98C7-8420DB16B5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398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9CFA-2F1A-4DC5-9367-FF2B59E0E412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70A-7D14-47C8-98C7-8420DB16B5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759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9CFA-2F1A-4DC5-9367-FF2B59E0E412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70A-7D14-47C8-98C7-8420DB16B5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27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9CFA-2F1A-4DC5-9367-FF2B59E0E412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70A-7D14-47C8-98C7-8420DB16B5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29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9CFA-2F1A-4DC5-9367-FF2B59E0E412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70A-7D14-47C8-98C7-8420DB16B5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203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9CFA-2F1A-4DC5-9367-FF2B59E0E412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70A-7D14-47C8-98C7-8420DB16B5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223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9CFA-2F1A-4DC5-9367-FF2B59E0E412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70A-7D14-47C8-98C7-8420DB16B5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638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9CFA-2F1A-4DC5-9367-FF2B59E0E412}" type="datetimeFigureOut">
              <a:rPr lang="th-TH" smtClean="0"/>
              <a:t>18/12/57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970A-7D14-47C8-98C7-8420DB16B5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375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296145"/>
          </a:xfrm>
        </p:spPr>
        <p:txBody>
          <a:bodyPr>
            <a:normAutofit/>
          </a:bodyPr>
          <a:lstStyle/>
          <a:p>
            <a:r>
              <a:rPr lang="th-TH" sz="6000" b="1" dirty="0" smtClean="0"/>
              <a:t>ข้าราชการไทย...ก้าวไกลสู่อาเซียน</a:t>
            </a:r>
            <a:endParaRPr lang="th-TH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7592888" cy="2492896"/>
          </a:xfrm>
        </p:spPr>
        <p:txBody>
          <a:bodyPr>
            <a:normAutofit lnSpcReduction="10000"/>
          </a:bodyPr>
          <a:lstStyle/>
          <a:p>
            <a:pPr algn="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อ.ชนิกานต์ ผลเจริญ                                                สาขาวิชารัฐประศาสนศาสตร์                                        คณะมนุษยศาสตร์และสังคมศาสตร์                    มหาวิทยาลัยราชภัฏพระนครศรีอยุธยา</a:t>
            </a:r>
          </a:p>
          <a:p>
            <a:endParaRPr lang="th-TH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987534" cy="2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 smtClean="0"/>
              <a:t>1. เมียนม่าร์</a:t>
            </a:r>
            <a:endParaRPr lang="th-TH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4400" b="1" dirty="0" smtClean="0"/>
              <a:t>Pure Nature </a:t>
            </a:r>
            <a:r>
              <a:rPr lang="th-TH" sz="4400" b="1" dirty="0" smtClean="0"/>
              <a:t>มีทรัพยากรธรรมชาติมหาศาล</a:t>
            </a:r>
          </a:p>
          <a:p>
            <a:pPr>
              <a:buClr>
                <a:srgbClr val="C00000"/>
              </a:buClr>
            </a:pPr>
            <a:r>
              <a:rPr lang="th-TH" sz="4400" b="1" dirty="0" smtClean="0"/>
              <a:t>มีทับทิม หยกคุณภาพดีที่สุดในโลก มีบ่อแร่เงิน</a:t>
            </a:r>
          </a:p>
          <a:p>
            <a:pPr>
              <a:buClr>
                <a:srgbClr val="C00000"/>
              </a:buClr>
            </a:pPr>
            <a:r>
              <a:rPr lang="th-TH" sz="4400" b="1" dirty="0" smtClean="0"/>
              <a:t>มีความเข้มแข็งทางพระพุทธศาสนามากประเทศหนึ่ง </a:t>
            </a:r>
          </a:p>
          <a:p>
            <a:pPr>
              <a:buClr>
                <a:srgbClr val="C00000"/>
              </a:buClr>
            </a:pPr>
            <a:r>
              <a:rPr lang="th-TH" sz="4400" b="1" dirty="0" smtClean="0"/>
              <a:t>ชาวเมียนม่าร์จะเดินทางมาทำบุญที่วัดและเจดีย์ต่างๆไปจนถึง 2 ทุ่ม จึงเดินทางกลับ</a:t>
            </a:r>
          </a:p>
          <a:p>
            <a:pPr>
              <a:buClr>
                <a:srgbClr val="C00000"/>
              </a:buClr>
            </a:pPr>
            <a:r>
              <a:rPr lang="th-TH" sz="4400" b="1" dirty="0" smtClean="0"/>
              <a:t>แบ่งรายได้เกือบครึ่งหนึ่งไว้ทำบุญ 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9113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000" b="1" dirty="0"/>
              <a:t>2</a:t>
            </a:r>
            <a:r>
              <a:rPr lang="th-TH" sz="6000" b="1" dirty="0" smtClean="0"/>
              <a:t>. ลาว</a:t>
            </a:r>
            <a:endParaRPr lang="th-TH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188640"/>
            <a:ext cx="5526755" cy="6309241"/>
          </a:xfrm>
        </p:spPr>
      </p:pic>
    </p:spTree>
    <p:extLst>
      <p:ext uri="{BB962C8B-B14F-4D97-AF65-F5344CB8AC3E}">
        <p14:creationId xmlns:p14="http://schemas.microsoft.com/office/powerpoint/2010/main" val="20031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/>
              <a:t>2. ลาว</a:t>
            </a:r>
            <a:endParaRPr lang="th-TH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Battery of Asia</a:t>
            </a:r>
          </a:p>
          <a:p>
            <a:r>
              <a:rPr lang="th-TH" sz="4400" b="1" dirty="0" smtClean="0"/>
              <a:t>ยึดถือวัฒนธรรมประเพณีของตนไว้ได้อย่างเหนียวแน่น</a:t>
            </a:r>
          </a:p>
          <a:p>
            <a:r>
              <a:rPr lang="th-TH" sz="4400" b="1" dirty="0" smtClean="0"/>
              <a:t>ภาษาลาวคล้ายคลึงกับภาษาไทยมาก</a:t>
            </a:r>
          </a:p>
          <a:p>
            <a:r>
              <a:rPr lang="th-TH" sz="4400" b="1" dirty="0" smtClean="0"/>
              <a:t>อย่าเอาภาษาของเขามาล้อเล่น เพราะถือว่าไม่ให้เกียรติเจ้าของภาษา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9170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         แ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632848" cy="6462408"/>
          </a:xfrm>
        </p:spPr>
      </p:pic>
      <p:sp>
        <p:nvSpPr>
          <p:cNvPr id="5" name="TextBox 4"/>
          <p:cNvSpPr txBox="1"/>
          <p:nvPr/>
        </p:nvSpPr>
        <p:spPr>
          <a:xfrm>
            <a:off x="3059832" y="105273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</a:rPr>
              <a:t>3.กัมพูชา</a:t>
            </a:r>
            <a:endParaRPr lang="th-TH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/>
              <a:t>3. กัมพูชา</a:t>
            </a:r>
            <a:endParaRPr lang="th-TH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แหล่งท่องเที่ยวอารยธรรมขอมที่ยิ่งใหญ่</a:t>
            </a:r>
          </a:p>
          <a:p>
            <a:r>
              <a:rPr lang="th-TH" sz="4400" b="1" dirty="0"/>
              <a:t>พัฒนาคุณภาพข้าวได้</a:t>
            </a:r>
            <a:r>
              <a:rPr lang="th-TH" sz="4400" b="1" dirty="0" smtClean="0"/>
              <a:t>ดี</a:t>
            </a:r>
            <a:endParaRPr lang="en-US" sz="4400" b="1" dirty="0" smtClean="0"/>
          </a:p>
          <a:p>
            <a:r>
              <a:rPr lang="en-US" sz="4400" b="1" dirty="0" smtClean="0"/>
              <a:t>The World’s Textile</a:t>
            </a:r>
          </a:p>
          <a:p>
            <a:r>
              <a:rPr lang="th-TH" sz="4400" b="1" dirty="0" smtClean="0"/>
              <a:t>อย่าพูดคุยเรื่องประวัติศาสตร์และการเมือง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34673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6116"/>
            <a:ext cx="7848872" cy="6536111"/>
          </a:xfrm>
        </p:spPr>
      </p:pic>
      <p:sp>
        <p:nvSpPr>
          <p:cNvPr id="5" name="TextBox 4"/>
          <p:cNvSpPr txBox="1"/>
          <p:nvPr/>
        </p:nvSpPr>
        <p:spPr>
          <a:xfrm>
            <a:off x="6156176" y="234888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cs typeface="+mj-cs"/>
              </a:rPr>
              <a:t>4</a:t>
            </a:r>
            <a:r>
              <a:rPr lang="th-TH" sz="4800" b="1" dirty="0" smtClean="0">
                <a:solidFill>
                  <a:schemeClr val="bg1"/>
                </a:solidFill>
                <a:cs typeface="+mj-cs"/>
              </a:rPr>
              <a:t>. เวียดนาม</a:t>
            </a:r>
            <a:endParaRPr lang="th-TH" sz="48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82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/>
              <a:t>4. เวียดนาม</a:t>
            </a:r>
            <a:endParaRPr lang="th-TH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th-TH" sz="4400" b="1" dirty="0" smtClean="0"/>
              <a:t>ได้รับเอาวัฒนธรรมและประเพณีจากจีนเข้ามาใช้อย่างเต็มที่ เพราะจีนเคยมีอิทธิพลเหนือเวียดนามในช่วงค.ศ.1-1,000</a:t>
            </a:r>
          </a:p>
          <a:p>
            <a:pPr>
              <a:buClr>
                <a:srgbClr val="FF0000"/>
              </a:buClr>
            </a:pPr>
            <a:r>
              <a:rPr lang="th-TH" sz="4400" b="1" dirty="0" smtClean="0"/>
              <a:t>มีถ้ำขนาดใหญ่ที่สุดในโลก ภูมิประเทศมีความหลากหลาย</a:t>
            </a:r>
          </a:p>
          <a:p>
            <a:pPr>
              <a:buClr>
                <a:srgbClr val="FF0000"/>
              </a:buClr>
            </a:pPr>
            <a:r>
              <a:rPr lang="th-TH" sz="4400" b="1" dirty="0" smtClean="0"/>
              <a:t>เห็นว่าไทยเป็นเป้าหมายที่ต้องเอาชนะให้ได้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14412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                                                        </a:t>
            </a:r>
            <a:r>
              <a:rPr lang="th-TH" b="1" dirty="0" smtClean="0"/>
              <a:t> 5. มาเลเซีย</a:t>
            </a:r>
            <a:endParaRPr lang="th-TH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811428" cy="6299538"/>
          </a:xfrm>
        </p:spPr>
      </p:pic>
    </p:spTree>
    <p:extLst>
      <p:ext uri="{BB962C8B-B14F-4D97-AF65-F5344CB8AC3E}">
        <p14:creationId xmlns:p14="http://schemas.microsoft.com/office/powerpoint/2010/main" val="9377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th-TH" sz="4800" b="1" dirty="0" smtClean="0"/>
              <a:t>5. มาเลเซีย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>
            <a:noAutofit/>
          </a:bodyPr>
          <a:lstStyle/>
          <a:p>
            <a:r>
              <a:rPr lang="th-TH" sz="4000" b="1" dirty="0" smtClean="0"/>
              <a:t>การเมืองนิ่ง, มีเป้าหมายเป็นประเทศพัฒนาแล้วภายในค.ศ.2020</a:t>
            </a:r>
          </a:p>
          <a:p>
            <a:r>
              <a:rPr lang="th-TH" sz="4000" b="1" dirty="0" smtClean="0"/>
              <a:t>ท่าเรือน้ำลึก 7 แห่ง, ชุมทางรถไฟ 5 แห่ง</a:t>
            </a:r>
          </a:p>
          <a:p>
            <a:r>
              <a:rPr lang="th-TH" sz="4000" b="1" dirty="0" smtClean="0"/>
              <a:t>การลดต้นทุนจากการนำพลังงานอื่นเข้ามาช่วย</a:t>
            </a:r>
          </a:p>
          <a:p>
            <a:r>
              <a:rPr lang="th-TH" sz="4000" b="1" dirty="0" smtClean="0"/>
              <a:t>แหล่งผลิตอาหารฮาลาลอันดับ 1 ของโลก, ธนาคารมุสลิมอันดับ 1 ของโลก และแหล่งผลิตรถยนต์คุณภาพสูงอันดับ 1 ของโลก</a:t>
            </a:r>
          </a:p>
          <a:p>
            <a:r>
              <a:rPr lang="th-TH" sz="4000" b="1" dirty="0" smtClean="0"/>
              <a:t>คนหลายชาติพันธุ์แต่ชาวมาเลย์แท้ยังกีดกันชนชาติอื่นๆ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23975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99331" cy="6264696"/>
          </a:xfrm>
        </p:spPr>
      </p:pic>
      <p:sp>
        <p:nvSpPr>
          <p:cNvPr id="5" name="TextBox 4"/>
          <p:cNvSpPr txBox="1"/>
          <p:nvPr/>
        </p:nvSpPr>
        <p:spPr>
          <a:xfrm>
            <a:off x="4211960" y="5458639"/>
            <a:ext cx="213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  <a:cs typeface="+mj-cs"/>
              </a:rPr>
              <a:t>6.สิงคโปร์</a:t>
            </a:r>
            <a:endParaRPr lang="th-TH" sz="5400" b="1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13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80"/>
            <a:ext cx="6438517" cy="68219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48880"/>
            <a:ext cx="8229600" cy="4248472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/>
              <a:t>คำแถลงของพลเอกประยุทธ์ จันทร์โอชา นายกรัฐมนตรี                                                           ต่อสภานิติบัญญัติแห่งชาติ                                             เมื่อ 12 กันยายน 2557                                                   ในส่วนที่เกี่ยวข้องกับ                                            ประชาคมอาเซียน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5208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6. สิงคโปร์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h-TH" sz="4400" b="1" dirty="0" smtClean="0"/>
              <a:t> ประเทศพัฒนาแล้ว, มีเทคโนโลยีระดับสูงแต่ขาดแคลนแรงงานระดับกลางถึงระดับล่าง</a:t>
            </a:r>
          </a:p>
          <a:p>
            <a:pPr>
              <a:buFont typeface="Wingdings" pitchFamily="2" charset="2"/>
              <a:buChar char="ü"/>
            </a:pPr>
            <a:r>
              <a:rPr lang="th-TH" sz="4400" b="1" dirty="0"/>
              <a:t> </a:t>
            </a:r>
            <a:r>
              <a:rPr lang="th-TH" sz="4400" b="1" dirty="0" smtClean="0"/>
              <a:t>จุดผ่านเส้นทางเดินเรือจากยุโรป อันดับ 5 ของโลก, อู่ซ่อมเรือที่สำคัญ</a:t>
            </a:r>
          </a:p>
          <a:p>
            <a:pPr>
              <a:buFont typeface="Wingdings" pitchFamily="2" charset="2"/>
              <a:buChar char="ü"/>
            </a:pPr>
            <a:r>
              <a:rPr lang="th-TH" sz="4400" b="1" dirty="0"/>
              <a:t> </a:t>
            </a:r>
            <a:r>
              <a:rPr lang="th-TH" sz="4400" b="1" dirty="0" smtClean="0"/>
              <a:t>ศูนย์กลางการเงินอันดับ 4 ของโลก, คาสิโนอันดับ 2 ของโลก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29718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488365"/>
          </a:xfrm>
        </p:spPr>
      </p:pic>
    </p:spTree>
    <p:extLst>
      <p:ext uri="{BB962C8B-B14F-4D97-AF65-F5344CB8AC3E}">
        <p14:creationId xmlns:p14="http://schemas.microsoft.com/office/powerpoint/2010/main" val="41099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7. อินโดนีเซีย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h-TH" sz="4400" b="1" dirty="0" smtClean="0"/>
              <a:t> เป็นหมู่เกาะที่ใหญ่ที่สุดในโลก มี 17,508 เกาะ แต่มีคนอาศัยอยู่ได้เพียง 6,000 เกาะ </a:t>
            </a:r>
          </a:p>
          <a:p>
            <a:pPr>
              <a:buFont typeface="Wingdings" pitchFamily="2" charset="2"/>
              <a:buChar char="v"/>
            </a:pPr>
            <a:r>
              <a:rPr lang="th-TH" sz="4400" b="1" dirty="0" smtClean="0"/>
              <a:t>ประชากรมุสลิมนิกายสุหนี่มากที่สุดในโลก</a:t>
            </a:r>
          </a:p>
          <a:p>
            <a:pPr>
              <a:buFont typeface="Wingdings" pitchFamily="2" charset="2"/>
              <a:buChar char="v"/>
            </a:pPr>
            <a:r>
              <a:rPr lang="th-TH" sz="4400" b="1" dirty="0"/>
              <a:t> </a:t>
            </a:r>
            <a:r>
              <a:rPr lang="th-TH" sz="4400" b="1" dirty="0" smtClean="0"/>
              <a:t>เป็นแหล่งนำเข้าสินค้าอุปโภค-บริโภคที่สำคัญของไทย</a:t>
            </a:r>
          </a:p>
          <a:p>
            <a:pPr marL="0" indent="0">
              <a:buNone/>
            </a:pP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27547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th-TH" sz="5400" b="1" dirty="0" smtClean="0"/>
              <a:t>8. บรูไน</a:t>
            </a:r>
            <a:endParaRPr lang="th-TH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5304733" cy="6025259"/>
          </a:xfrm>
        </p:spPr>
      </p:pic>
    </p:spTree>
    <p:extLst>
      <p:ext uri="{BB962C8B-B14F-4D97-AF65-F5344CB8AC3E}">
        <p14:creationId xmlns:p14="http://schemas.microsoft.com/office/powerpoint/2010/main" val="7840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8. บรูไน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4400" b="1" dirty="0" smtClean="0"/>
              <a:t> ระบบการปกครองแบบชี้คจึงทำการได้รวดเร็ว</a:t>
            </a:r>
          </a:p>
          <a:p>
            <a:pPr>
              <a:buFont typeface="Wingdings" pitchFamily="2" charset="2"/>
              <a:buChar char="Ø"/>
            </a:pPr>
            <a:r>
              <a:rPr lang="th-TH" sz="4400" b="1" dirty="0"/>
              <a:t> </a:t>
            </a:r>
            <a:r>
              <a:rPr lang="th-TH" sz="4400" b="1" dirty="0" smtClean="0"/>
              <a:t>ร่ำรวยจากน้ำมัน, ใช้ค่าเงินอัตราเดียวกันกับสิงคโปร์(ใช้ดอลล่าร์สิงคโปร์ร่วมกับดอลล่าร์บรูไน)</a:t>
            </a:r>
          </a:p>
          <a:p>
            <a:pPr>
              <a:buFont typeface="Wingdings" pitchFamily="2" charset="2"/>
              <a:buChar char="Ø"/>
            </a:pPr>
            <a:r>
              <a:rPr lang="th-TH" sz="4400" b="1" dirty="0"/>
              <a:t> </a:t>
            </a:r>
            <a:r>
              <a:rPr lang="th-TH" sz="4400" b="1" dirty="0" smtClean="0"/>
              <a:t>ขาดแคลนครู-อาจารย์และคนมีความรู้ระดับปริญญาโทขึ้นไป</a:t>
            </a:r>
          </a:p>
          <a:p>
            <a:pPr>
              <a:buFont typeface="Wingdings" pitchFamily="2" charset="2"/>
              <a:buChar char="Ø"/>
            </a:pPr>
            <a:r>
              <a:rPr lang="th-TH" sz="4400" b="1" dirty="0"/>
              <a:t> </a:t>
            </a:r>
            <a:r>
              <a:rPr lang="th-TH" sz="4400" b="1" dirty="0" smtClean="0"/>
              <a:t>ต้องนำเข้าสินค้าอุปโภค-บริโภคเกือบทั้งหมด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979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800" b="1" dirty="0"/>
              <a:t>9</a:t>
            </a:r>
            <a:r>
              <a:rPr lang="th-TH" sz="4800" b="1" dirty="0" smtClean="0"/>
              <a:t>. ฟิลิปปินส์</a:t>
            </a:r>
            <a:endParaRPr lang="th-TH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009092" cy="6408712"/>
          </a:xfrm>
        </p:spPr>
      </p:pic>
    </p:spTree>
    <p:extLst>
      <p:ext uri="{BB962C8B-B14F-4D97-AF65-F5344CB8AC3E}">
        <p14:creationId xmlns:p14="http://schemas.microsoft.com/office/powerpoint/2010/main" val="11558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9.ฟิลิปปินส์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th-TH" sz="4400" b="1" dirty="0" smtClean="0"/>
              <a:t>เป็นแหล่งนำเข้าสินค้าอุปโภค-บริโภคที่สำคัญของไทย</a:t>
            </a:r>
          </a:p>
          <a:p>
            <a:pPr>
              <a:buFont typeface="Courier New" pitchFamily="49" charset="0"/>
              <a:buChar char="o"/>
            </a:pPr>
            <a:r>
              <a:rPr lang="th-TH" sz="4400" b="1" dirty="0" smtClean="0"/>
              <a:t>ใช้ภาษาอังกฤษได้เก่ง พลเมืองจึงมีโอกาสไปทำงานทั่วโลก</a:t>
            </a:r>
          </a:p>
          <a:p>
            <a:pPr>
              <a:buFont typeface="Courier New" pitchFamily="49" charset="0"/>
              <a:buChar char="o"/>
            </a:pPr>
            <a:r>
              <a:rPr lang="th-TH" sz="4400" b="1" smtClean="0"/>
              <a:t>มีระบบการทำนาข้าวบนเชิงเขา</a:t>
            </a:r>
            <a:endParaRPr lang="th-TH" sz="4400" b="1" dirty="0" smtClean="0"/>
          </a:p>
          <a:p>
            <a:pPr>
              <a:buFont typeface="Courier New" pitchFamily="49" charset="0"/>
              <a:buChar char="o"/>
            </a:pPr>
            <a:r>
              <a:rPr lang="th-TH" sz="4400" b="1" dirty="0" smtClean="0"/>
              <a:t>โครงสร้างพื้นฐานยังไม่ดีนัก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2429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b="1" dirty="0" smtClean="0"/>
              <a:t>10. ไทย</a:t>
            </a:r>
            <a:endParaRPr lang="th-TH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983"/>
            <a:ext cx="3384376" cy="6540309"/>
          </a:xfrm>
        </p:spPr>
      </p:pic>
    </p:spTree>
    <p:extLst>
      <p:ext uri="{BB962C8B-B14F-4D97-AF65-F5344CB8AC3E}">
        <p14:creationId xmlns:p14="http://schemas.microsoft.com/office/powerpoint/2010/main" val="1341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ความน่าสนใจของประเทศไทย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h-TH" sz="4400" b="1" dirty="0" smtClean="0"/>
              <a:t> ไม่เคยตกเป็นเมืองขึ้นจึงไม่มีอุปนิสัยต่อต้านหรือ “เกลียดฝรั่ง”  ชาวยุโรป-อเมริกันจึงมักเข้ามาติดต่อก่อนที่จะไปประเทศอาเซียนอื่นๆ</a:t>
            </a:r>
          </a:p>
          <a:p>
            <a:pPr>
              <a:buFont typeface="Wingdings" pitchFamily="2" charset="2"/>
              <a:buChar char="ü"/>
            </a:pPr>
            <a:r>
              <a:rPr lang="th-TH" sz="4400" b="1"/>
              <a:t> </a:t>
            </a:r>
            <a:r>
              <a:rPr lang="th-TH" sz="4400" b="1" smtClean="0"/>
              <a:t>มีรูปแบบทางการทูตเฉพาะตัว ทั้งยุ</a:t>
            </a:r>
            <a:r>
              <a:rPr lang="th-TH" sz="4400" b="1" dirty="0" smtClean="0"/>
              <a:t>โรปและอเมริกาหวังให้เป็นตัวกลางไกล่เกลี่ยประเด็นข้อพิพาทระหว่างประเทศในอาเซียน </a:t>
            </a:r>
            <a:r>
              <a:rPr lang="th-TH" sz="4400" b="1" smtClean="0"/>
              <a:t>ข้อพิพาทระหว่างรัฐ</a:t>
            </a:r>
            <a:r>
              <a:rPr lang="th-TH" sz="4400" b="1" dirty="0" smtClean="0"/>
              <a:t>มหาอำนาจ</a:t>
            </a:r>
            <a:r>
              <a:rPr lang="th-TH" sz="4400" b="1" smtClean="0"/>
              <a:t>กับประเทศในอาเซียน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20919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pPr algn="l"/>
            <a:r>
              <a:rPr lang="th-TH" b="1" dirty="0" smtClean="0"/>
              <a:t>ภัยคุกคามอาเซียน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th-TH" sz="4400" b="1" dirty="0" smtClean="0"/>
              <a:t> 1. การก่อการร้าย</a:t>
            </a:r>
          </a:p>
          <a:p>
            <a:pPr lvl="1">
              <a:buFont typeface="Wingdings" pitchFamily="2" charset="2"/>
              <a:buChar char="q"/>
            </a:pPr>
            <a:r>
              <a:rPr lang="th-TH" sz="4400" b="1" dirty="0" smtClean="0"/>
              <a:t>1.1 กลุ่มเจมาอิสลามิยาส </a:t>
            </a:r>
            <a:r>
              <a:rPr lang="en-US" sz="3600" b="1" dirty="0" smtClean="0"/>
              <a:t>(JI) </a:t>
            </a:r>
            <a:r>
              <a:rPr lang="th-TH" sz="4400" b="1" dirty="0" smtClean="0"/>
              <a:t>ที่เป็นเครือข่ายของกลุ่มอัลกออิดะห์ </a:t>
            </a:r>
            <a:r>
              <a:rPr lang="en-US" sz="3600" b="1" dirty="0" smtClean="0"/>
              <a:t>(Al Qaeda) </a:t>
            </a:r>
            <a:r>
              <a:rPr lang="th-TH" sz="4400" b="1" dirty="0" smtClean="0"/>
              <a:t>ในตะวันออกกลาง มีจุดประสงค์ทำลายเป้าหมายที่เป็นตะวันตก เอเชียตะวันออกเฉียงใต้จึงเป็นแหล่งกบดานจากการตามล่าของหน่วยข่าวกรองสหรัฐฯและเป็นแหล่งฝึกอาวุธ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35055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l"/>
            <a:r>
              <a:rPr lang="th-TH" sz="4200" b="1" dirty="0" smtClean="0"/>
              <a:t>ข้อ 7 การส่งเสริมบทบาทและการใช้โอกาสในประชาคมอาเซียน</a:t>
            </a:r>
            <a:endParaRPr lang="th-TH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3600" b="1" dirty="0" smtClean="0"/>
              <a:t>การรวมตัวเป็นประชาคมเศรษฐกิจอาเซียนซึ่งจะมีผลบังคับใช้อย่างเต็มที่ ณ สิ้นปี 2558 จะเกิดประโยชน์แก่ประเทศไทยเป็นอย่างมาก หากประเทศไทยเตรียมการในเรื่องต่างๆให้พร้อม</a:t>
            </a:r>
            <a:r>
              <a:rPr lang="th-TH" sz="3600" b="1" dirty="0"/>
              <a:t> </a:t>
            </a:r>
            <a:r>
              <a:rPr lang="th-TH" sz="3600" b="1" dirty="0" smtClean="0"/>
              <a:t>การเร่งดำเนินการเตรียมความพร้อมทั้งในเรื่องความเชื่อมโยงด้านระบบการขนส่งและโลจิสติกส์ ด้านกฏระเบียบ การอำนวยความสะดวกทางการค้า การพัฒนาด่านชายแดนและการเตรียมการด้านทรัพยากรมนุษย์ จะส่งเสริมบทบาทและการใช้โอกาสของประเทศไทยในประชาคมอาเซียนให้เกิดประโยชน์สูงสุดในการยกระดับคุณภาพชีวิตประชาชนชาวไทยร่วมกับประชาชนในอาเซียน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24973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กลุ่ม </a:t>
            </a:r>
            <a:r>
              <a:rPr lang="en-US" sz="3600" b="1" dirty="0" smtClean="0"/>
              <a:t>JI</a:t>
            </a:r>
            <a:endParaRPr lang="th-TH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/>
              <a:t> </a:t>
            </a:r>
            <a:r>
              <a:rPr lang="th-TH" sz="4400" b="1" dirty="0" smtClean="0"/>
              <a:t>มีเป้าหมายก่อตั้งรัฐอิสระครอบคลุมพื้นที่คาบสมุทรมลายู คือ อินโดนีเซีย มาเลเซีย หมู่เกาะตอนใต้ฟิลิปปินส์และภาคใต้ของไทย</a:t>
            </a:r>
          </a:p>
          <a:p>
            <a:pPr>
              <a:buFont typeface="Wingdings" pitchFamily="2" charset="2"/>
              <a:buChar char="q"/>
            </a:pPr>
            <a:r>
              <a:rPr lang="th-TH" sz="4400" b="1" dirty="0"/>
              <a:t>  </a:t>
            </a:r>
            <a:r>
              <a:rPr lang="th-TH" sz="4400" b="1" dirty="0" smtClean="0"/>
              <a:t>มีเครือข่ายสมาชิกอยู่ใน อินโดนีเซีย มาเลเซีย สิงคโปร์ ฟิลิปปินส์ ออสเตรเลียและไทย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29149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887"/>
            <a:ext cx="8229600" cy="970849"/>
          </a:xfrm>
        </p:spPr>
        <p:txBody>
          <a:bodyPr/>
          <a:lstStyle/>
          <a:p>
            <a:pPr algn="l"/>
            <a:r>
              <a:rPr lang="th-TH" b="1" dirty="0" smtClean="0"/>
              <a:t>กลุ่มก่อการร้าย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50322" cy="500141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th-TH" sz="4400" b="1" dirty="0" smtClean="0"/>
              <a:t> 1.2 กลุ่มอาบู ซายัฟ </a:t>
            </a:r>
            <a:r>
              <a:rPr lang="en-US" sz="3600" b="1" dirty="0" smtClean="0"/>
              <a:t>(Abu </a:t>
            </a:r>
            <a:r>
              <a:rPr lang="en-US" sz="3600" b="1" dirty="0" err="1" smtClean="0"/>
              <a:t>Sayyaf</a:t>
            </a:r>
            <a:r>
              <a:rPr lang="en-US" sz="3600" b="1" dirty="0" smtClean="0"/>
              <a:t> - ASG) </a:t>
            </a:r>
            <a:r>
              <a:rPr lang="th-TH" sz="4400" b="1" dirty="0" smtClean="0"/>
              <a:t>และกลุ่มแนวร่วมเพื่อการปลดปล่อยอิสลามโมโร </a:t>
            </a:r>
            <a:r>
              <a:rPr lang="en-US" sz="3600" b="1" dirty="0" smtClean="0"/>
              <a:t>(MILF) </a:t>
            </a:r>
            <a:r>
              <a:rPr lang="th-TH" sz="4400" b="1" dirty="0" smtClean="0"/>
              <a:t>ในฟิลิปปินส์</a:t>
            </a:r>
          </a:p>
          <a:p>
            <a:pPr>
              <a:buFont typeface="Wingdings" pitchFamily="2" charset="2"/>
              <a:buChar char="q"/>
            </a:pPr>
            <a:r>
              <a:rPr lang="th-TH" sz="4400" b="1" dirty="0"/>
              <a:t> </a:t>
            </a:r>
            <a:r>
              <a:rPr lang="th-TH" sz="4400" b="1" dirty="0" smtClean="0"/>
              <a:t>1.3 กลุ่มลัสการ์ ญิฮาด </a:t>
            </a:r>
            <a:r>
              <a:rPr lang="en-US" sz="3600" b="1" dirty="0" smtClean="0"/>
              <a:t>(</a:t>
            </a:r>
            <a:r>
              <a:rPr lang="en-US" sz="3600" b="1" dirty="0" err="1" smtClean="0"/>
              <a:t>Laskar</a:t>
            </a:r>
            <a:r>
              <a:rPr lang="en-US" sz="3600" b="1" dirty="0" smtClean="0"/>
              <a:t> Jihad) </a:t>
            </a:r>
            <a:r>
              <a:rPr lang="th-TH" sz="4400" b="1" dirty="0" smtClean="0"/>
              <a:t>ในอินโดนีเซีย</a:t>
            </a:r>
          </a:p>
          <a:p>
            <a:pPr>
              <a:buFont typeface="Wingdings" pitchFamily="2" charset="2"/>
              <a:buChar char="q"/>
            </a:pPr>
            <a:r>
              <a:rPr lang="th-TH" sz="4400" b="1" dirty="0"/>
              <a:t> </a:t>
            </a:r>
            <a:r>
              <a:rPr lang="th-TH" sz="4400" b="1" dirty="0" smtClean="0"/>
              <a:t>1.4 กลุ่ม </a:t>
            </a:r>
            <a:r>
              <a:rPr lang="en-US" sz="3600" b="1" dirty="0" smtClean="0"/>
              <a:t>KMM (Kumpulan </a:t>
            </a:r>
            <a:r>
              <a:rPr lang="en-US" sz="3600" b="1" dirty="0" err="1" smtClean="0"/>
              <a:t>Mujahideen</a:t>
            </a:r>
            <a:r>
              <a:rPr lang="en-US" sz="3600" b="1" dirty="0" smtClean="0"/>
              <a:t>/Militant Malaysia) </a:t>
            </a:r>
            <a:r>
              <a:rPr lang="th-TH" sz="4400" b="1" dirty="0" smtClean="0"/>
              <a:t>ในมาเลเซีย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18670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กลุ่มก่อการร้าย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th-TH" sz="4400" b="1" dirty="0" smtClean="0"/>
              <a:t>ในปัจจุบันมีความรุนแรงแบบไร้ขีดจำกัด</a:t>
            </a:r>
          </a:p>
          <a:p>
            <a:pPr>
              <a:buClr>
                <a:srgbClr val="C00000"/>
              </a:buClr>
            </a:pPr>
            <a:r>
              <a:rPr lang="th-TH" sz="4400" b="1" dirty="0" smtClean="0"/>
              <a:t>ใช้การพลีชีพมากกว่าการต่อรอง</a:t>
            </a:r>
          </a:p>
          <a:p>
            <a:pPr>
              <a:buClr>
                <a:srgbClr val="C00000"/>
              </a:buClr>
            </a:pPr>
            <a:r>
              <a:rPr lang="th-TH" sz="4400" b="1" dirty="0" smtClean="0"/>
              <a:t>ยุทธวิธีรับมือแบบเดิมๆใช้ไม่ได้ผล</a:t>
            </a:r>
            <a:endParaRPr lang="th-TH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4" y="429309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86" y="42930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ผลกระทบจากประเด็นการก่อการร้าย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4800" b="1" dirty="0" smtClean="0"/>
              <a:t>(1</a:t>
            </a:r>
            <a:r>
              <a:rPr lang="th-TH" sz="4800" b="1" dirty="0"/>
              <a:t>)</a:t>
            </a:r>
            <a:r>
              <a:rPr lang="th-TH" sz="4800" b="1" dirty="0" smtClean="0"/>
              <a:t> ความเชื่อมั่นทางเศรษฐกิจ การท่องเที่ยวภายในภูมิภาคและการรองรับการลงทุนจากประเทศนอกภูมิภาค</a:t>
            </a:r>
          </a:p>
          <a:p>
            <a:pPr>
              <a:buFont typeface="Wingdings" pitchFamily="2" charset="2"/>
              <a:buChar char="§"/>
            </a:pPr>
            <a:r>
              <a:rPr lang="th-TH" sz="4800" b="1" dirty="0"/>
              <a:t>(</a:t>
            </a:r>
            <a:r>
              <a:rPr lang="th-TH" sz="4800" b="1" dirty="0" smtClean="0"/>
              <a:t>2) มหาอำนาจอย่างสหรัฐอเมริกาเข้ามาแสดงบทบาทในภูมิภาคนี้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5652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2. ยาเสพติด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h-TH" sz="4400" b="1" dirty="0" smtClean="0"/>
              <a:t> เป็นต้นทาง เป็นแหล่งผลิต ขนส่งและปลายทางของยาเสพติดทั่วโลก</a:t>
            </a:r>
          </a:p>
          <a:p>
            <a:pPr marL="0" indent="0">
              <a:buNone/>
            </a:pPr>
            <a:endParaRPr lang="th-TH" sz="4400" b="1" dirty="0" smtClean="0"/>
          </a:p>
          <a:p>
            <a:pPr marL="0" indent="0">
              <a:buNone/>
            </a:pPr>
            <a:r>
              <a:rPr lang="th-TH" sz="4400" b="1" dirty="0" smtClean="0">
                <a:cs typeface="+mj-cs"/>
              </a:rPr>
              <a:t>3. การค้าประเวณี</a:t>
            </a:r>
            <a:endParaRPr lang="th-TH" sz="4400" b="1" dirty="0"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th-TH" sz="4400" b="1" dirty="0" smtClean="0"/>
              <a:t> เป็นต้นทาง การรอเคลื่อนย้ายและปลายทางของโสเภณีเด็ก ทั้งชายและหญิง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5168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863274" cy="6552727"/>
          </a:xfrm>
        </p:spPr>
      </p:pic>
      <p:sp>
        <p:nvSpPr>
          <p:cNvPr id="6" name="TextBox 5"/>
          <p:cNvSpPr txBox="1"/>
          <p:nvPr/>
        </p:nvSpPr>
        <p:spPr>
          <a:xfrm>
            <a:off x="971600" y="5834910"/>
            <a:ext cx="424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ที่มา </a:t>
            </a:r>
            <a:r>
              <a:rPr lang="en-US" b="1" dirty="0" smtClean="0"/>
              <a:t>: CIA Human Trafficking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0349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82"/>
            <a:ext cx="5544616" cy="6667726"/>
          </a:xfrm>
        </p:spPr>
      </p:pic>
    </p:spTree>
    <p:extLst>
      <p:ext uri="{BB962C8B-B14F-4D97-AF65-F5344CB8AC3E}">
        <p14:creationId xmlns:p14="http://schemas.microsoft.com/office/powerpoint/2010/main" val="14013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4. โรคเอดส์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เป็นภูมิภาคที่มีการแพร่กระจายของโรคเอดส์และโรคติดต่อจากเพศสัมพันธ์อื่นๆในอัตราที่สูง ทั้งจากการค้าประเวณีทางบกและทางเรือ มีการติดต่อจากกลุ่มคนที่อายุน้อยลงเรื่อยๆอันเนื่องมาจากการขาดการป้องกันเมื่อมีเพศสัมพันธ์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34169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/>
              <a:t>5</a:t>
            </a:r>
            <a:r>
              <a:rPr lang="th-TH" b="1" dirty="0" smtClean="0"/>
              <a:t>. ผู้ลี้ภัย</a:t>
            </a:r>
            <a:r>
              <a:rPr lang="th-TH" sz="3600" b="1" dirty="0" smtClean="0"/>
              <a:t> </a:t>
            </a:r>
            <a:r>
              <a:rPr lang="en-US" sz="3600" b="1" dirty="0" smtClean="0"/>
              <a:t>(refugee)</a:t>
            </a:r>
            <a:r>
              <a:rPr lang="th-TH" b="1" dirty="0" smtClean="0"/>
              <a:t>และผู้อพยพ 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เช่น ชาวโรฮิงญา ที่หนีรัฐบาลทหารพม่า เข้ามาในประเทศไทยหรือประเทศอื่นๆ และบางส่วนกลายเป็นสมาชิกกลุ่มก่อการร้ายในเอเชียตะวันออกเฉียงใต้</a:t>
            </a:r>
            <a:endParaRPr lang="th-TH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65104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36104"/>
          </a:xfrm>
        </p:spPr>
        <p:txBody>
          <a:bodyPr/>
          <a:lstStyle/>
          <a:p>
            <a:pPr algn="l"/>
            <a:r>
              <a:rPr lang="th-TH" b="1" dirty="0"/>
              <a:t>6</a:t>
            </a:r>
            <a:r>
              <a:rPr lang="th-TH" b="1" dirty="0" smtClean="0"/>
              <a:t>. การค้าอาวุธ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579296" cy="5904656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th-TH" sz="4400" b="1" dirty="0" smtClean="0"/>
              <a:t>เป็นแหล่งผลิต เคลื่อนย้าย ซื้อขาย แพร่กระจาย</a:t>
            </a:r>
            <a:r>
              <a:rPr lang="th-TH" sz="4400" b="1" dirty="0"/>
              <a:t>อาวุธ เป็นส่วนสำคัญของปัญหาอาชญากรรมข้ามชาติ</a:t>
            </a:r>
            <a:endParaRPr lang="th-TH" sz="4400" b="1" dirty="0" smtClean="0"/>
          </a:p>
          <a:p>
            <a:pPr marL="0" indent="0">
              <a:buNone/>
            </a:pPr>
            <a:r>
              <a:rPr lang="th-TH" sz="4400" b="1" dirty="0" smtClean="0"/>
              <a:t> </a:t>
            </a:r>
          </a:p>
          <a:p>
            <a:pPr marL="0" indent="0">
              <a:buNone/>
            </a:pPr>
            <a:endParaRPr lang="th-TH" sz="4400" b="1" dirty="0" smtClean="0">
              <a:cs typeface="+mj-cs"/>
            </a:endParaRPr>
          </a:p>
          <a:p>
            <a:pPr marL="0" indent="0">
              <a:buNone/>
            </a:pPr>
            <a:r>
              <a:rPr lang="th-TH" sz="4400" b="1" dirty="0" smtClean="0">
                <a:cs typeface="+mj-cs"/>
              </a:rPr>
              <a:t>7. โจรสลัด</a:t>
            </a:r>
          </a:p>
          <a:p>
            <a:pPr>
              <a:buFont typeface="Wingdings" pitchFamily="2" charset="2"/>
              <a:buChar char="§"/>
            </a:pPr>
            <a:r>
              <a:rPr lang="th-TH" sz="4400" b="1" dirty="0" smtClean="0"/>
              <a:t>การจี้ปล้นเรือสินค้า 80% ของทั่วโลกเกิดขึ้นในเอเชียตะวันออกเฉียงใต้</a:t>
            </a:r>
            <a:endParaRPr lang="th-TH" sz="4400" b="1" dirty="0"/>
          </a:p>
          <a:p>
            <a:pPr>
              <a:buFont typeface="Courier New" pitchFamily="49" charset="0"/>
              <a:buChar char="o"/>
            </a:pPr>
            <a:endParaRPr lang="th-TH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76872"/>
            <a:ext cx="4176464" cy="24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pPr algn="l"/>
            <a:r>
              <a:rPr lang="th-TH" b="1" dirty="0" smtClean="0"/>
              <a:t>ข้อ 7.1 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h-TH" dirty="0" smtClean="0"/>
              <a:t> </a:t>
            </a:r>
            <a:r>
              <a:rPr lang="th-TH" sz="3600" b="1" dirty="0" smtClean="0"/>
              <a:t>เร่งส่งเสริมความเชื่อมโยงทางเศรษฐกิจ การค้า การลงทุนในภูมิภาคอาเซียนและขยายความร่วมมือทางเศรษฐกิจกับประเทศเพื่อนบ้าน โดยใช้ประโยชน์จากโครงข่ายคมนาคมขนส่งและโทรคมนาคมที่เชื่อมโยงระหว่างกันของอาเซียน ระบบการออกใบรับรอง/ใบอนุญาตผ่านระบบอิเล็กทรอนิกส์ การทำธุรกรรมอิเล็กทรอนิกส์ร่วมกันในอาเซียน รวมทั้งการสนับสนุนการใช้ประโยชน์จากความตกลงทางการค้าการลงทุนภายใต้กรอบความร่วมมือในระดับทวิภาคีและพหุภาคีที่มีผลใช้บังคับแล้ว เร่งขยายการจัดทำข้อตกลงการยอมรับร่วมกันของสินค้าด้านการตรวจสอบและรับรองมาตรฐาน...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25624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8. แหล่งฟอกเงิน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th-TH" sz="4400" b="1" dirty="0" smtClean="0"/>
              <a:t>การทำให้เงินที่ได้มาจากการกระทำผิดกฎหมายกลายเป็นเงินที่ถูกกฎหมายได้หลายช่องทาง เช่น ใช้ผ่านคาสิโน ใช้จุดอ่อนของสถาบันการเงิน ทำธุรกิจร่วมกับนักการเมือง</a:t>
            </a:r>
            <a:endParaRPr lang="th-TH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4437112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996952"/>
            <a:ext cx="4199920" cy="2908834"/>
          </a:xfrm>
        </p:spPr>
      </p:pic>
      <p:sp>
        <p:nvSpPr>
          <p:cNvPr id="5" name="Oval Callout 4"/>
          <p:cNvSpPr/>
          <p:nvPr/>
        </p:nvSpPr>
        <p:spPr>
          <a:xfrm>
            <a:off x="4644008" y="1052736"/>
            <a:ext cx="3096344" cy="2376264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549" y="1669368"/>
            <a:ext cx="1971262" cy="1143000"/>
          </a:xfrm>
        </p:spPr>
        <p:txBody>
          <a:bodyPr/>
          <a:lstStyle/>
          <a:p>
            <a:r>
              <a:rPr lang="en-US" b="1" dirty="0" smtClean="0"/>
              <a:t>Q&amp;A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2373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l"/>
            <a:r>
              <a:rPr lang="th-TH" b="1" dirty="0" smtClean="0"/>
              <a:t>ข้อ 7.1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/>
              <a:t>... โดยให้ความสำคัญต่อสินค้าที่ประเทศไทยมีศักยภาพสูงโดยเฉพาะกลุ่มสินค้าอุปโภคและบริโภค รวมถึงการปรับกฎเกณฑ์การค้าและระบบพิธีการศุลกากรให้สะดวก ลดขั้นตอนต่างๆหรือยกเลิกขั้นตอนบางเรื่องและปรับระบบภาษีและการอำนวยความสะดวกอื่นๆ เพื่อดึงดูดให้มีการตั้งสำนักงานปฏิบัติการประจำภูมิภาคที่กรุงเทพมหานคร เพื่อพัฒนาให้กรุงเทพมหานครเป็นศูนย์กลางทางธุรกิจ การค้า การลงทุนของภูมิภาคได้ในที่สุด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2877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58260" cy="6093296"/>
          </a:xfrm>
        </p:spPr>
      </p:pic>
    </p:spTree>
    <p:extLst>
      <p:ext uri="{BB962C8B-B14F-4D97-AF65-F5344CB8AC3E}">
        <p14:creationId xmlns:p14="http://schemas.microsoft.com/office/powerpoint/2010/main" val="17746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/>
          <a:lstStyle/>
          <a:p>
            <a:pPr algn="l"/>
            <a:r>
              <a:rPr lang="th-TH" b="1" dirty="0" smtClean="0"/>
              <a:t>การปรับตัวของข้าราชการไทย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th-TH" sz="4400" dirty="0" smtClean="0"/>
              <a:t> </a:t>
            </a:r>
            <a:r>
              <a:rPr lang="th-TH" sz="4400" b="1" dirty="0" smtClean="0"/>
              <a:t>สื่อสารภาษาอังกฤษได้</a:t>
            </a:r>
          </a:p>
          <a:p>
            <a:pPr>
              <a:buFont typeface="Wingdings" pitchFamily="2" charset="2"/>
              <a:buChar char="ü"/>
            </a:pPr>
            <a:r>
              <a:rPr lang="th-TH" sz="4400" b="1" dirty="0"/>
              <a:t> </a:t>
            </a:r>
            <a:r>
              <a:rPr lang="th-TH" sz="4400" b="1" dirty="0" smtClean="0"/>
              <a:t>มีความรู้รอบตัวเกี่ยวกับประเทศไทย ภูมิลำเนาของท่าน และจังหวัดพระนครศรีอยุธยา</a:t>
            </a:r>
          </a:p>
          <a:p>
            <a:pPr>
              <a:buFont typeface="Wingdings" pitchFamily="2" charset="2"/>
              <a:buChar char="ü"/>
            </a:pPr>
            <a:r>
              <a:rPr lang="th-TH" sz="4400" b="1" dirty="0"/>
              <a:t> </a:t>
            </a:r>
            <a:r>
              <a:rPr lang="th-TH" sz="4400" b="1" dirty="0" smtClean="0"/>
              <a:t>ก้าวข้ามประเด็นความขัดแย้งจากประวัติศาสตร์ให้ได้</a:t>
            </a:r>
          </a:p>
          <a:p>
            <a:pPr>
              <a:buFont typeface="Wingdings" pitchFamily="2" charset="2"/>
              <a:buChar char="ü"/>
            </a:pPr>
            <a:r>
              <a:rPr lang="th-TH" sz="4400" b="1" dirty="0"/>
              <a:t> </a:t>
            </a:r>
            <a:r>
              <a:rPr lang="th-TH" sz="4400" b="1" dirty="0" smtClean="0"/>
              <a:t>ทุกกระทรวง ทบวง กรม ต้องทำงานให้ทันกับระบบราชการของประเทศอื่นๆ เช่น สิงคโปร์ และมาเลเซีย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9908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/>
          <a:lstStyle/>
          <a:p>
            <a:pPr algn="l"/>
            <a:r>
              <a:rPr lang="th-TH" b="1" dirty="0" smtClean="0"/>
              <a:t>การปรับตัวของข้าราชการไทย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11256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h-TH" sz="4400" dirty="0" smtClean="0"/>
              <a:t> </a:t>
            </a:r>
            <a:r>
              <a:rPr lang="th-TH" sz="4400" b="1" dirty="0" smtClean="0"/>
              <a:t>ต้องมีความรู้ในเรื่องของประเทศสมาชิกอาเซียนอื่นๆ ทั้งด้านสังคม วัฒนธรรม เศรษฐกิจ การเมือง</a:t>
            </a:r>
          </a:p>
          <a:p>
            <a:pPr>
              <a:buFont typeface="Wingdings" pitchFamily="2" charset="2"/>
              <a:buChar char="ü"/>
            </a:pPr>
            <a:r>
              <a:rPr lang="th-TH" sz="4400" b="1" dirty="0"/>
              <a:t> </a:t>
            </a:r>
            <a:r>
              <a:rPr lang="th-TH" sz="4400" b="1" dirty="0" smtClean="0"/>
              <a:t>ควรรู้ภาษาอาเซียนอีกภาษาหนึ่งเป็นภาษาที่สาม</a:t>
            </a:r>
          </a:p>
          <a:p>
            <a:pPr>
              <a:buFont typeface="Wingdings" pitchFamily="2" charset="2"/>
              <a:buChar char="ü"/>
            </a:pPr>
            <a:r>
              <a:rPr lang="th-TH" sz="4400" b="1" dirty="0"/>
              <a:t> </a:t>
            </a:r>
            <a:r>
              <a:rPr lang="th-TH" sz="4400" b="1" dirty="0" smtClean="0"/>
              <a:t>รู้สถานการณ์ของไทยในสายตาของชาวสมาชิกอาเซียน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38726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800" b="1" dirty="0"/>
              <a:t>1</a:t>
            </a:r>
            <a:r>
              <a:rPr lang="th-TH" sz="4800" b="1" dirty="0" smtClean="0"/>
              <a:t>. เมียนม่าร์</a:t>
            </a:r>
            <a:endParaRPr lang="th-TH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0648"/>
            <a:ext cx="5034006" cy="6296166"/>
          </a:xfrm>
        </p:spPr>
      </p:pic>
    </p:spTree>
    <p:extLst>
      <p:ext uri="{BB962C8B-B14F-4D97-AF65-F5344CB8AC3E}">
        <p14:creationId xmlns:p14="http://schemas.microsoft.com/office/powerpoint/2010/main" val="7982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1292</Words>
  <Application>Microsoft Office PowerPoint</Application>
  <PresentationFormat>On-screen Show (4:3)</PresentationFormat>
  <Paragraphs>111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ข้าราชการไทย...ก้าวไกลสู่อาเซียน</vt:lpstr>
      <vt:lpstr>คำแถลงของพลเอกประยุทธ์ จันทร์โอชา นายกรัฐมนตรี                                                           ต่อสภานิติบัญญัติแห่งชาติ                                             เมื่อ 12 กันยายน 2557                                                   ในส่วนที่เกี่ยวข้องกับ                                            ประชาคมอาเซียน</vt:lpstr>
      <vt:lpstr>ข้อ 7 การส่งเสริมบทบาทและการใช้โอกาสในประชาคมอาเซียน</vt:lpstr>
      <vt:lpstr>ข้อ 7.1 </vt:lpstr>
      <vt:lpstr>ข้อ 7.1</vt:lpstr>
      <vt:lpstr>PowerPoint Presentation</vt:lpstr>
      <vt:lpstr>การปรับตัวของข้าราชการไทย</vt:lpstr>
      <vt:lpstr>การปรับตัวของข้าราชการไทย</vt:lpstr>
      <vt:lpstr>1. เมียนม่าร์</vt:lpstr>
      <vt:lpstr>1. เมียนม่าร์</vt:lpstr>
      <vt:lpstr>2. ลาว</vt:lpstr>
      <vt:lpstr>2. ลาว</vt:lpstr>
      <vt:lpstr>         แ</vt:lpstr>
      <vt:lpstr>3. กัมพูชา</vt:lpstr>
      <vt:lpstr>PowerPoint Presentation</vt:lpstr>
      <vt:lpstr>4. เวียดนาม</vt:lpstr>
      <vt:lpstr>                                                         5. มาเลเซีย</vt:lpstr>
      <vt:lpstr>5. มาเลเซีย</vt:lpstr>
      <vt:lpstr>PowerPoint Presentation</vt:lpstr>
      <vt:lpstr>6. สิงคโปร์</vt:lpstr>
      <vt:lpstr>PowerPoint Presentation</vt:lpstr>
      <vt:lpstr>7. อินโดนีเซีย</vt:lpstr>
      <vt:lpstr>8. บรูไน</vt:lpstr>
      <vt:lpstr>8. บรูไน</vt:lpstr>
      <vt:lpstr>9. ฟิลิปปินส์</vt:lpstr>
      <vt:lpstr>9.ฟิลิปปินส์</vt:lpstr>
      <vt:lpstr>10. ไทย</vt:lpstr>
      <vt:lpstr>ความน่าสนใจของประเทศไทย</vt:lpstr>
      <vt:lpstr>ภัยคุกคามอาเซียน</vt:lpstr>
      <vt:lpstr>กลุ่ม JI</vt:lpstr>
      <vt:lpstr>กลุ่มก่อการร้าย</vt:lpstr>
      <vt:lpstr>กลุ่มก่อการร้าย</vt:lpstr>
      <vt:lpstr>ผลกระทบจากประเด็นการก่อการร้าย</vt:lpstr>
      <vt:lpstr>2. ยาเสพติด</vt:lpstr>
      <vt:lpstr>PowerPoint Presentation</vt:lpstr>
      <vt:lpstr>PowerPoint Presentation</vt:lpstr>
      <vt:lpstr>4. โรคเอดส์</vt:lpstr>
      <vt:lpstr>5. ผู้ลี้ภัย (refugee)และผู้อพยพ </vt:lpstr>
      <vt:lpstr>6. การค้าอาวุธ</vt:lpstr>
      <vt:lpstr>8. แหล่งฟอกเงิน</vt:lpstr>
      <vt:lpstr>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2014-12-18T09:48:00Z</dcterms:created>
  <dcterms:modified xsi:type="dcterms:W3CDTF">2014-12-18T04:07:54Z</dcterms:modified>
</cp:coreProperties>
</file>